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60" r:id="rId5"/>
    <p:sldId id="261" r:id="rId6"/>
    <p:sldId id="259"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5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369F0F5-8FBF-4F3E-B057-0F152761255F}" type="datetimeFigureOut">
              <a:rPr lang="en-US" smtClean="0"/>
              <a:pPr/>
              <a:t>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691DD5-9F47-4856-B5A9-D486214E688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69F0F5-8FBF-4F3E-B057-0F152761255F}" type="datetimeFigureOut">
              <a:rPr lang="en-US" smtClean="0"/>
              <a:pPr/>
              <a:t>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691DD5-9F47-4856-B5A9-D486214E688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69F0F5-8FBF-4F3E-B057-0F152761255F}" type="datetimeFigureOut">
              <a:rPr lang="en-US" smtClean="0"/>
              <a:pPr/>
              <a:t>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691DD5-9F47-4856-B5A9-D486214E688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69F0F5-8FBF-4F3E-B057-0F152761255F}" type="datetimeFigureOut">
              <a:rPr lang="en-US" smtClean="0"/>
              <a:pPr/>
              <a:t>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691DD5-9F47-4856-B5A9-D486214E688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69F0F5-8FBF-4F3E-B057-0F152761255F}" type="datetimeFigureOut">
              <a:rPr lang="en-US" smtClean="0"/>
              <a:pPr/>
              <a:t>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691DD5-9F47-4856-B5A9-D486214E688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369F0F5-8FBF-4F3E-B057-0F152761255F}" type="datetimeFigureOut">
              <a:rPr lang="en-US" smtClean="0"/>
              <a:pPr/>
              <a:t>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691DD5-9F47-4856-B5A9-D486214E688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69F0F5-8FBF-4F3E-B057-0F152761255F}" type="datetimeFigureOut">
              <a:rPr lang="en-US" smtClean="0"/>
              <a:pPr/>
              <a:t>1/5/2011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691DD5-9F47-4856-B5A9-D486214E688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369F0F5-8FBF-4F3E-B057-0F152761255F}" type="datetimeFigureOut">
              <a:rPr lang="en-US" smtClean="0"/>
              <a:pPr/>
              <a:t>1/5/2011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691DD5-9F47-4856-B5A9-D486214E688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69F0F5-8FBF-4F3E-B057-0F152761255F}" type="datetimeFigureOut">
              <a:rPr lang="en-US" smtClean="0"/>
              <a:pPr/>
              <a:t>1/5/2011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691DD5-9F47-4856-B5A9-D486214E688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69F0F5-8FBF-4F3E-B057-0F152761255F}" type="datetimeFigureOut">
              <a:rPr lang="en-US" smtClean="0"/>
              <a:pPr/>
              <a:t>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691DD5-9F47-4856-B5A9-D486214E688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69F0F5-8FBF-4F3E-B057-0F152761255F}" type="datetimeFigureOut">
              <a:rPr lang="en-US" smtClean="0"/>
              <a:pPr/>
              <a:t>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691DD5-9F47-4856-B5A9-D486214E688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69F0F5-8FBF-4F3E-B057-0F152761255F}" type="datetimeFigureOut">
              <a:rPr lang="en-US" smtClean="0"/>
              <a:pPr/>
              <a:t>1/5/2011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691DD5-9F47-4856-B5A9-D486214E688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 name="Picture 20" descr="C:\Documents and Settings\Administrator\Local Settings\Temporary Internet Files\Content.IE5\QGZ34O19\MP910220977[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0" y="0"/>
            <a:ext cx="5715000" cy="1219200"/>
          </a:xfrm>
        </p:spPr>
        <p:txBody>
          <a:bodyPr>
            <a:normAutofit/>
          </a:bodyPr>
          <a:lstStyle/>
          <a:p>
            <a:r>
              <a:rPr lang="en-US" sz="6000" b="1" i="1" dirty="0" smtClean="0">
                <a:solidFill>
                  <a:schemeClr val="bg1"/>
                </a:solidFill>
                <a:effectLst>
                  <a:reflection blurRad="6350" stA="60000" endA="900" endPos="58000" dir="5400000" sy="-100000" algn="bl" rotWithShape="0"/>
                </a:effectLst>
                <a:latin typeface="Bradley Hand ITC" pitchFamily="66" charset="0"/>
              </a:rPr>
              <a:t>Wind Power</a:t>
            </a:r>
            <a:endParaRPr lang="en-US" sz="6000" b="1" i="1" dirty="0">
              <a:solidFill>
                <a:schemeClr val="bg1"/>
              </a:solidFill>
              <a:effectLst>
                <a:reflection blurRad="6350" stA="60000" endA="900" endPos="58000" dir="5400000" sy="-100000" algn="bl" rotWithShape="0"/>
              </a:effectLst>
              <a:latin typeface="Bradley Hand ITC"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4" name="TextBox 3"/>
          <p:cNvSpPr txBox="1"/>
          <p:nvPr/>
        </p:nvSpPr>
        <p:spPr>
          <a:xfrm>
            <a:off x="457200" y="2133600"/>
            <a:ext cx="8229600" cy="4524315"/>
          </a:xfrm>
          <a:prstGeom prst="rect">
            <a:avLst/>
          </a:prstGeom>
          <a:noFill/>
        </p:spPr>
        <p:txBody>
          <a:bodyPr wrap="square" rtlCol="0">
            <a:spAutoFit/>
          </a:bodyPr>
          <a:lstStyle/>
          <a:p>
            <a:pPr>
              <a:buFont typeface="Wingdings" pitchFamily="2" charset="2"/>
              <a:buChar char="Ø"/>
            </a:pPr>
            <a:r>
              <a:rPr lang="en-US" dirty="0" smtClean="0"/>
              <a:t>  Wind is the movement of air from an area of high pressure to an area of low pressure. In fact, wind exists because the sun unevenly heats the surface of the Earth. As hot air rises, cooler air moves in to fill the void. As long as the sun shines, the wind will blow. And as long as the wind blows, people will harness it to power their lives.</a:t>
            </a:r>
          </a:p>
          <a:p>
            <a:pPr>
              <a:buFont typeface="Wingdings" pitchFamily="2" charset="2"/>
              <a:buChar char="Ø"/>
            </a:pPr>
            <a:endParaRPr lang="en-US" dirty="0" smtClean="0"/>
          </a:p>
          <a:p>
            <a:pPr>
              <a:buFont typeface="Wingdings" pitchFamily="2" charset="2"/>
              <a:buChar char="Ø"/>
            </a:pPr>
            <a:endParaRPr lang="en-US" dirty="0"/>
          </a:p>
          <a:p>
            <a:pPr>
              <a:buFont typeface="Wingdings" pitchFamily="2" charset="2"/>
              <a:buChar char="Ø"/>
            </a:pPr>
            <a:r>
              <a:rPr lang="en-US" dirty="0" smtClean="0"/>
              <a:t>Ancient mariners used sails to capture the wind and explore the world. Farmers once used windmills to grind their grains and pump water. Today, more and more people are using wind turbines to wring electricity from the breeze.</a:t>
            </a:r>
          </a:p>
          <a:p>
            <a:pPr>
              <a:buFont typeface="Wingdings" pitchFamily="2" charset="2"/>
              <a:buChar char="Ø"/>
            </a:pPr>
            <a:endParaRPr lang="en-US" dirty="0" smtClean="0"/>
          </a:p>
          <a:p>
            <a:pPr>
              <a:buFont typeface="Wingdings" pitchFamily="2" charset="2"/>
              <a:buChar char="Ø"/>
            </a:pPr>
            <a:endParaRPr lang="en-US" dirty="0"/>
          </a:p>
          <a:p>
            <a:pPr>
              <a:buFont typeface="Wingdings" pitchFamily="2" charset="2"/>
              <a:buChar char="Ø"/>
            </a:pPr>
            <a:r>
              <a:rPr lang="en-US" dirty="0" smtClean="0"/>
              <a:t>Over the past decade, wind turbine use has increased at more than 25 percent a year. Still, it only provides a small fraction of the world's energy.</a:t>
            </a:r>
          </a:p>
          <a:p>
            <a:pPr>
              <a:buFont typeface="Wingdings" pitchFamily="2" charset="2"/>
              <a:buChar char="Ø"/>
            </a:pPr>
            <a:endParaRPr lang="en-US" dirty="0"/>
          </a:p>
          <a:p>
            <a:endParaRPr lang="en-US" dirty="0" smtClean="0"/>
          </a:p>
          <a:p>
            <a:endParaRPr lang="en-US" dirty="0"/>
          </a:p>
        </p:txBody>
      </p:sp>
      <p:sp>
        <p:nvSpPr>
          <p:cNvPr id="6" name="TextBox 5"/>
          <p:cNvSpPr txBox="1"/>
          <p:nvPr/>
        </p:nvSpPr>
        <p:spPr>
          <a:xfrm>
            <a:off x="1295400" y="228600"/>
            <a:ext cx="6477000" cy="784830"/>
          </a:xfrm>
          <a:prstGeom prst="rect">
            <a:avLst/>
          </a:prstGeom>
          <a:noFill/>
        </p:spPr>
        <p:txBody>
          <a:bodyPr wrap="square" rtlCol="0">
            <a:spAutoFit/>
          </a:bodyPr>
          <a:lstStyle/>
          <a:p>
            <a:pPr algn="ctr"/>
            <a:r>
              <a:rPr lang="en-US" sz="4500" b="1" dirty="0" smtClean="0">
                <a:effectLst>
                  <a:reflection blurRad="6350" stA="55000" endA="300" endPos="45500" dir="5400000" sy="-100000" algn="bl" rotWithShape="0"/>
                </a:effectLst>
                <a:latin typeface="Bradley Hand ITC" pitchFamily="66" charset="0"/>
              </a:rPr>
              <a:t>Facts About Wind Power!</a:t>
            </a:r>
            <a:endParaRPr lang="en-US" sz="4500" b="1" dirty="0">
              <a:effectLst>
                <a:reflection blurRad="6350" stA="55000" endA="300" endPos="45500" dir="5400000" sy="-100000" algn="bl" rotWithShape="0"/>
              </a:effectLst>
              <a:latin typeface="Bradley Hand ITC" pitchFamily="66" charset="0"/>
            </a:endParaRPr>
          </a:p>
        </p:txBody>
      </p:sp>
      <p:pic>
        <p:nvPicPr>
          <p:cNvPr id="2050" name="Picture 2" descr="C:\Documents and Settings\Administrator\Local Settings\Temporary Internet Files\Content.IE5\FZR2NCMD\MC900298027[1].wmf"/>
          <p:cNvPicPr>
            <a:picLocks noChangeAspect="1" noChangeArrowheads="1"/>
          </p:cNvPicPr>
          <p:nvPr/>
        </p:nvPicPr>
        <p:blipFill>
          <a:blip r:embed="rId2" cstate="print"/>
          <a:srcRect/>
          <a:stretch>
            <a:fillRect/>
          </a:stretch>
        </p:blipFill>
        <p:spPr bwMode="auto">
          <a:xfrm>
            <a:off x="0" y="228600"/>
            <a:ext cx="1834347" cy="1562316"/>
          </a:xfrm>
          <a:prstGeom prst="rect">
            <a:avLst/>
          </a:prstGeom>
          <a:noFill/>
        </p:spPr>
      </p:pic>
      <p:pic>
        <p:nvPicPr>
          <p:cNvPr id="2051" name="Picture 3" descr="C:\Documents and Settings\Administrator\Local Settings\Temporary Internet Files\Content.IE5\FZR2NCMD\MC900298027[1].wmf"/>
          <p:cNvPicPr>
            <a:picLocks noChangeAspect="1" noChangeArrowheads="1"/>
          </p:cNvPicPr>
          <p:nvPr/>
        </p:nvPicPr>
        <p:blipFill>
          <a:blip r:embed="rId2" cstate="print"/>
          <a:srcRect/>
          <a:stretch>
            <a:fillRect/>
          </a:stretch>
        </p:blipFill>
        <p:spPr bwMode="auto">
          <a:xfrm flipH="1">
            <a:off x="7343546" y="228600"/>
            <a:ext cx="1800454" cy="1533449"/>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7" name="Picture 2" descr="C:\Documents and Settings\Administrator\Local Settings\Temporary Internet Files\Content.IE5\OBLB4OB8\MM900283597[1].gif"/>
          <p:cNvPicPr>
            <a:picLocks noChangeAspect="1" noChangeArrowheads="1" noCrop="1"/>
          </p:cNvPicPr>
          <p:nvPr/>
        </p:nvPicPr>
        <p:blipFill>
          <a:blip r:embed="rId2" cstate="print"/>
          <a:srcRect/>
          <a:stretch>
            <a:fillRect/>
          </a:stretch>
        </p:blipFill>
        <p:spPr bwMode="auto">
          <a:xfrm flipH="1">
            <a:off x="7315200" y="152401"/>
            <a:ext cx="1524000" cy="1447800"/>
          </a:xfrm>
          <a:prstGeom prst="rect">
            <a:avLst/>
          </a:prstGeom>
          <a:noFill/>
        </p:spPr>
      </p:pic>
      <p:pic>
        <p:nvPicPr>
          <p:cNvPr id="3074" name="Picture 2" descr="C:\Documents and Settings\Administrator\Local Settings\Temporary Internet Files\Content.IE5\OBLB4OB8\MM900283597[1].gif"/>
          <p:cNvPicPr>
            <a:picLocks noChangeAspect="1" noChangeArrowheads="1" noCrop="1"/>
          </p:cNvPicPr>
          <p:nvPr/>
        </p:nvPicPr>
        <p:blipFill>
          <a:blip r:embed="rId2" cstate="print"/>
          <a:srcRect/>
          <a:stretch>
            <a:fillRect/>
          </a:stretch>
        </p:blipFill>
        <p:spPr bwMode="auto">
          <a:xfrm>
            <a:off x="228600" y="152401"/>
            <a:ext cx="1524000" cy="1524000"/>
          </a:xfrm>
          <a:prstGeom prst="rect">
            <a:avLst/>
          </a:prstGeom>
          <a:noFill/>
        </p:spPr>
      </p:pic>
      <p:sp>
        <p:nvSpPr>
          <p:cNvPr id="4" name="TextBox 3"/>
          <p:cNvSpPr txBox="1"/>
          <p:nvPr/>
        </p:nvSpPr>
        <p:spPr>
          <a:xfrm>
            <a:off x="1295400" y="228600"/>
            <a:ext cx="6477000" cy="784830"/>
          </a:xfrm>
          <a:prstGeom prst="rect">
            <a:avLst/>
          </a:prstGeom>
          <a:noFill/>
        </p:spPr>
        <p:txBody>
          <a:bodyPr wrap="square" rtlCol="0">
            <a:spAutoFit/>
          </a:bodyPr>
          <a:lstStyle/>
          <a:p>
            <a:pPr algn="ctr"/>
            <a:r>
              <a:rPr lang="en-US" sz="4500" b="1" dirty="0" smtClean="0">
                <a:effectLst>
                  <a:reflection blurRad="6350" stA="55000" endA="300" endPos="45500" dir="5400000" sy="-100000" algn="bl" rotWithShape="0"/>
                </a:effectLst>
                <a:latin typeface="Bradley Hand ITC" pitchFamily="66" charset="0"/>
              </a:rPr>
              <a:t>Facts About Wind Power!</a:t>
            </a:r>
            <a:endParaRPr lang="en-US" sz="4500" b="1" dirty="0">
              <a:effectLst>
                <a:reflection blurRad="6350" stA="55000" endA="300" endPos="45500" dir="5400000" sy="-100000" algn="bl" rotWithShape="0"/>
              </a:effectLst>
              <a:latin typeface="Bradley Hand ITC" pitchFamily="66" charset="0"/>
            </a:endParaRPr>
          </a:p>
        </p:txBody>
      </p:sp>
      <p:sp>
        <p:nvSpPr>
          <p:cNvPr id="8" name="TextBox 7"/>
          <p:cNvSpPr txBox="1"/>
          <p:nvPr/>
        </p:nvSpPr>
        <p:spPr>
          <a:xfrm>
            <a:off x="152400" y="1600200"/>
            <a:ext cx="1828800" cy="5400735"/>
          </a:xfrm>
          <a:prstGeom prst="rect">
            <a:avLst/>
          </a:prstGeom>
          <a:noFill/>
        </p:spPr>
        <p:txBody>
          <a:bodyPr wrap="square" rtlCol="0">
            <a:spAutoFit/>
          </a:bodyPr>
          <a:lstStyle/>
          <a:p>
            <a:pPr>
              <a:buFont typeface="Wingdings" pitchFamily="2" charset="2"/>
              <a:buChar char="Ø"/>
            </a:pPr>
            <a:r>
              <a:rPr lang="en-US" sz="1700" dirty="0"/>
              <a:t>The biggest wind turbines generate enough electricity to supply about 600 U.S. homes. Wind farms have tens and sometimes hundreds of these turbines lined up together in particularly windy spots, like along a ridge. Smaller turbines erected in a backyard can produce enough electricity for a single home or small business</a:t>
            </a:r>
          </a:p>
        </p:txBody>
      </p:sp>
      <p:sp>
        <p:nvSpPr>
          <p:cNvPr id="9" name="TextBox 8"/>
          <p:cNvSpPr txBox="1"/>
          <p:nvPr/>
        </p:nvSpPr>
        <p:spPr>
          <a:xfrm>
            <a:off x="2133600" y="3886200"/>
            <a:ext cx="4800600" cy="2308324"/>
          </a:xfrm>
          <a:prstGeom prst="rect">
            <a:avLst/>
          </a:prstGeom>
          <a:noFill/>
        </p:spPr>
        <p:txBody>
          <a:bodyPr wrap="square" rtlCol="0">
            <a:spAutoFit/>
          </a:bodyPr>
          <a:lstStyle/>
          <a:p>
            <a:pPr algn="ctr">
              <a:buFont typeface="Wingdings" pitchFamily="2" charset="2"/>
              <a:buChar char="Ø"/>
            </a:pPr>
            <a:r>
              <a:rPr lang="en-US" dirty="0" smtClean="0"/>
              <a:t>Wind is a clean source of renewable energy that produces no air or water pollution. And since the wind is free, operational costs are nearly zero once a turbine is erected. Mass production and technology advances are making turbines cheaper, and many governments offer tax incentives to spur wind-energy development.</a:t>
            </a:r>
          </a:p>
          <a:p>
            <a:endParaRPr lang="en-US" dirty="0"/>
          </a:p>
        </p:txBody>
      </p:sp>
      <p:sp>
        <p:nvSpPr>
          <p:cNvPr id="10" name="TextBox 9"/>
          <p:cNvSpPr txBox="1"/>
          <p:nvPr/>
        </p:nvSpPr>
        <p:spPr>
          <a:xfrm>
            <a:off x="1981200" y="1066800"/>
            <a:ext cx="5105400" cy="2862322"/>
          </a:xfrm>
          <a:prstGeom prst="rect">
            <a:avLst/>
          </a:prstGeom>
          <a:noFill/>
        </p:spPr>
        <p:txBody>
          <a:bodyPr wrap="square" rtlCol="0">
            <a:spAutoFit/>
          </a:bodyPr>
          <a:lstStyle/>
          <a:p>
            <a:pPr algn="ctr">
              <a:buFont typeface="Wingdings" pitchFamily="2" charset="2"/>
              <a:buChar char="Ø"/>
            </a:pPr>
            <a:r>
              <a:rPr lang="en-US" dirty="0"/>
              <a:t>Most wind energy comes from turbines that can be as tall as a 20-story building and have three 200-foot-long (60-meter-long) blades. These contraptions look like giant airplane propellers on a stick. The wind spins the blades, which turn a shaft connected to a generator that produces electricity. Other turbines work the same way, but the turbine is on a vertical axis and the blades look like a giant egg beater.</a:t>
            </a:r>
          </a:p>
          <a:p>
            <a:endParaRPr lang="en-US" dirty="0"/>
          </a:p>
        </p:txBody>
      </p:sp>
      <p:sp>
        <p:nvSpPr>
          <p:cNvPr id="11" name="TextBox 10"/>
          <p:cNvSpPr txBox="1"/>
          <p:nvPr/>
        </p:nvSpPr>
        <p:spPr>
          <a:xfrm>
            <a:off x="7086600" y="1828800"/>
            <a:ext cx="1905000" cy="4816703"/>
          </a:xfrm>
          <a:prstGeom prst="rect">
            <a:avLst/>
          </a:prstGeom>
          <a:noFill/>
        </p:spPr>
        <p:txBody>
          <a:bodyPr wrap="square" rtlCol="0">
            <a:spAutoFit/>
          </a:bodyPr>
          <a:lstStyle/>
          <a:p>
            <a:pPr algn="r">
              <a:buFont typeface="Wingdings" pitchFamily="2" charset="2"/>
              <a:buChar char="Ø"/>
            </a:pPr>
            <a:r>
              <a:rPr lang="en-US" sz="1700" dirty="0" smtClean="0"/>
              <a:t>Some people think wind turbines are ugly and complain about the noise the machines make. The slowly rotating blades can also kill birds and bats, but not nearly as many as cars, power lines, and high-rise buildings do. The wind is also variable: If it's not blowing, there's no electricity generated.</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C:\Documents and Settings\Administrator\Local Settings\Temporary Internet Files\Content.IE5\6G26389I\MP900437359[1].jpg"/>
          <p:cNvPicPr>
            <a:picLocks noChangeAspect="1" noChangeArrowheads="1"/>
          </p:cNvPicPr>
          <p:nvPr/>
        </p:nvPicPr>
        <p:blipFill>
          <a:blip r:embed="rId2" cstate="print"/>
          <a:srcRect/>
          <a:stretch>
            <a:fillRect/>
          </a:stretch>
        </p:blipFill>
        <p:spPr bwMode="auto">
          <a:xfrm>
            <a:off x="0" y="-3110"/>
            <a:ext cx="9144000" cy="6861110"/>
          </a:xfrm>
          <a:prstGeom prst="rect">
            <a:avLst/>
          </a:prstGeom>
          <a:noFill/>
        </p:spPr>
      </p:pic>
      <p:sp>
        <p:nvSpPr>
          <p:cNvPr id="4" name="TextBox 3"/>
          <p:cNvSpPr txBox="1"/>
          <p:nvPr/>
        </p:nvSpPr>
        <p:spPr>
          <a:xfrm>
            <a:off x="1295400" y="228600"/>
            <a:ext cx="6477000" cy="784830"/>
          </a:xfrm>
          <a:prstGeom prst="rect">
            <a:avLst/>
          </a:prstGeom>
          <a:noFill/>
        </p:spPr>
        <p:txBody>
          <a:bodyPr wrap="square" rtlCol="0">
            <a:spAutoFit/>
          </a:bodyPr>
          <a:lstStyle/>
          <a:p>
            <a:pPr algn="ctr"/>
            <a:r>
              <a:rPr lang="en-US" sz="4500" b="1" dirty="0" smtClean="0">
                <a:effectLst>
                  <a:reflection blurRad="6350" stA="55000" endA="300" endPos="45500" dir="5400000" sy="-100000" algn="bl" rotWithShape="0"/>
                </a:effectLst>
                <a:latin typeface="Bradley Hand ITC" pitchFamily="66" charset="0"/>
              </a:rPr>
              <a:t>Facts About Wind Power!</a:t>
            </a:r>
            <a:endParaRPr lang="en-US" sz="4500" b="1" dirty="0">
              <a:effectLst>
                <a:reflection blurRad="6350" stA="55000" endA="300" endPos="45500" dir="5400000" sy="-100000" algn="bl" rotWithShape="0"/>
              </a:effectLst>
              <a:latin typeface="Bradley Hand ITC" pitchFamily="66" charset="0"/>
            </a:endParaRPr>
          </a:p>
        </p:txBody>
      </p:sp>
      <p:sp>
        <p:nvSpPr>
          <p:cNvPr id="5" name="TextBox 4"/>
          <p:cNvSpPr txBox="1"/>
          <p:nvPr/>
        </p:nvSpPr>
        <p:spPr>
          <a:xfrm>
            <a:off x="685800" y="2286000"/>
            <a:ext cx="7848600" cy="3693319"/>
          </a:xfrm>
          <a:prstGeom prst="rect">
            <a:avLst/>
          </a:prstGeom>
          <a:noFill/>
        </p:spPr>
        <p:txBody>
          <a:bodyPr wrap="square" rtlCol="0">
            <a:spAutoFit/>
          </a:bodyPr>
          <a:lstStyle/>
          <a:p>
            <a:pPr algn="ctr">
              <a:buFont typeface="Wingdings" pitchFamily="2" charset="2"/>
              <a:buChar char="Ø"/>
            </a:pPr>
            <a:r>
              <a:rPr lang="en-US" dirty="0" smtClean="0">
                <a:solidFill>
                  <a:schemeClr val="bg1"/>
                </a:solidFill>
              </a:rPr>
              <a:t>Nevertheless, the wind energy industry is booming. Globally, generation more than quadrupled between 2000 and 2006. At the end of last year, global capacity was more than 70,000 megawatts. In the energy-hungry United States, a single megawatt is enough electricity to power about 250 homes.</a:t>
            </a:r>
          </a:p>
          <a:p>
            <a:pPr>
              <a:buFont typeface="Wingdings" pitchFamily="2" charset="2"/>
              <a:buChar char="Ø"/>
            </a:pPr>
            <a:endParaRPr lang="en-US" dirty="0" smtClean="0">
              <a:solidFill>
                <a:schemeClr val="bg1"/>
              </a:solidFill>
            </a:endParaRPr>
          </a:p>
          <a:p>
            <a:pPr algn="ctr">
              <a:buFont typeface="Wingdings" pitchFamily="2" charset="2"/>
              <a:buChar char="Ø"/>
            </a:pPr>
            <a:r>
              <a:rPr lang="en-US" dirty="0" smtClean="0">
                <a:solidFill>
                  <a:schemeClr val="bg1"/>
                </a:solidFill>
              </a:rPr>
              <a:t>Germany has the most installed wind energy capacity, followed by Spain, the United States, India, and Denmark. Development is also fast growing in France and China.</a:t>
            </a:r>
          </a:p>
          <a:p>
            <a:pPr>
              <a:buFont typeface="Wingdings" pitchFamily="2" charset="2"/>
              <a:buChar char="Ø"/>
            </a:pPr>
            <a:endParaRPr lang="en-US" dirty="0" smtClean="0">
              <a:solidFill>
                <a:schemeClr val="bg1"/>
              </a:solidFill>
            </a:endParaRPr>
          </a:p>
          <a:p>
            <a:pPr algn="ctr">
              <a:buFont typeface="Wingdings" pitchFamily="2" charset="2"/>
              <a:buChar char="Ø"/>
            </a:pPr>
            <a:r>
              <a:rPr lang="en-US" dirty="0" smtClean="0">
                <a:solidFill>
                  <a:schemeClr val="bg1"/>
                </a:solidFill>
              </a:rPr>
              <a:t>Industry experts predict that if this pace of growth continues, by 2050 the answer to one third of the world's electricity needs will be found blowing in the wind.</a:t>
            </a:r>
          </a:p>
          <a:p>
            <a:pPr>
              <a:buFont typeface="Wingdings" pitchFamily="2" charset="2"/>
              <a:buChar char="Ø"/>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Administrator\Local Settings\Temporary Internet Files\Content.IE5\6G26389I\MP900185206[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TextBox 3"/>
          <p:cNvSpPr txBox="1"/>
          <p:nvPr/>
        </p:nvSpPr>
        <p:spPr>
          <a:xfrm>
            <a:off x="1295400" y="228600"/>
            <a:ext cx="6477000" cy="784830"/>
          </a:xfrm>
          <a:prstGeom prst="rect">
            <a:avLst/>
          </a:prstGeom>
          <a:noFill/>
        </p:spPr>
        <p:txBody>
          <a:bodyPr wrap="square" rtlCol="0">
            <a:spAutoFit/>
          </a:bodyPr>
          <a:lstStyle/>
          <a:p>
            <a:pPr algn="ctr"/>
            <a:r>
              <a:rPr lang="en-US" sz="4500" b="1" dirty="0" smtClean="0">
                <a:solidFill>
                  <a:schemeClr val="bg1"/>
                </a:solidFill>
                <a:effectLst>
                  <a:reflection blurRad="6350" stA="60000" endA="900" endPos="58000" dir="5400000" sy="-100000" algn="bl" rotWithShape="0"/>
                </a:effectLst>
                <a:latin typeface="Bradley Hand ITC" pitchFamily="66" charset="0"/>
              </a:rPr>
              <a:t>History of Wind Power!</a:t>
            </a:r>
            <a:endParaRPr lang="en-US" sz="4500" b="1" dirty="0">
              <a:solidFill>
                <a:schemeClr val="bg1"/>
              </a:solidFill>
              <a:effectLst>
                <a:reflection blurRad="6350" stA="60000" endA="900" endPos="58000" dir="5400000" sy="-100000" algn="bl" rotWithShape="0"/>
              </a:effectLst>
              <a:latin typeface="Bradley Hand ITC" pitchFamily="66" charset="0"/>
            </a:endParaRPr>
          </a:p>
        </p:txBody>
      </p:sp>
      <p:sp>
        <p:nvSpPr>
          <p:cNvPr id="5" name="TextBox 4"/>
          <p:cNvSpPr txBox="1"/>
          <p:nvPr/>
        </p:nvSpPr>
        <p:spPr>
          <a:xfrm>
            <a:off x="381000" y="1143000"/>
            <a:ext cx="8458200" cy="4801314"/>
          </a:xfrm>
          <a:prstGeom prst="rect">
            <a:avLst/>
          </a:prstGeom>
          <a:noFill/>
        </p:spPr>
        <p:txBody>
          <a:bodyPr wrap="square" rtlCol="0">
            <a:spAutoFit/>
          </a:bodyPr>
          <a:lstStyle/>
          <a:p>
            <a:pPr>
              <a:buFont typeface="Wingdings" pitchFamily="2" charset="2"/>
              <a:buChar char="Ø"/>
            </a:pPr>
            <a:r>
              <a:rPr lang="en-US" dirty="0" smtClean="0">
                <a:solidFill>
                  <a:schemeClr val="bg1"/>
                </a:solidFill>
              </a:rPr>
              <a:t>Humans have been using wind power for at least 5,500 years to propel sailboats and sailing ships. Windmills have been used for irrigation pumping and for milling grain since the 7th century AD in what is now Afghanistan, Iran and Pakistan</a:t>
            </a:r>
          </a:p>
          <a:p>
            <a:pPr>
              <a:buFont typeface="Wingdings" pitchFamily="2" charset="2"/>
              <a:buChar char="Ø"/>
            </a:pPr>
            <a:endParaRPr lang="en-US" dirty="0" smtClean="0"/>
          </a:p>
          <a:p>
            <a:pPr>
              <a:buFont typeface="Wingdings" pitchFamily="2" charset="2"/>
              <a:buChar char="Ø"/>
            </a:pPr>
            <a:r>
              <a:rPr lang="en-US" dirty="0" smtClean="0">
                <a:solidFill>
                  <a:schemeClr val="bg1"/>
                </a:solidFill>
              </a:rPr>
              <a:t>In the United States, the development of the "water-pumping windmill" was the major factor in allowing the farming and ranching of vast areas otherwise devoid of readily accessible water. Wind pumps contributed to the expansion of rail transport systems throughout the world, by pumping water from water wells for the steam locomotives.</a:t>
            </a:r>
            <a:r>
              <a:rPr lang="en-US" baseline="30000" dirty="0" smtClean="0">
                <a:solidFill>
                  <a:schemeClr val="bg1"/>
                </a:solidFill>
              </a:rPr>
              <a:t> </a:t>
            </a:r>
            <a:r>
              <a:rPr lang="en-US" dirty="0" smtClean="0">
                <a:solidFill>
                  <a:schemeClr val="bg1"/>
                </a:solidFill>
              </a:rPr>
              <a:t>The multi-bladed wind turbine atop a lattice tower made of wood or steel was, for many years, a fixture of the landscape throughout rural America. When fitted with generators and battery banks, small wind machines provided electricity to isolated farms</a:t>
            </a:r>
          </a:p>
          <a:p>
            <a:pPr>
              <a:buFont typeface="Wingdings" pitchFamily="2" charset="2"/>
              <a:buChar char="Ø"/>
            </a:pPr>
            <a:endParaRPr lang="en-US" dirty="0" smtClean="0">
              <a:solidFill>
                <a:schemeClr val="bg1"/>
              </a:solidFill>
            </a:endParaRPr>
          </a:p>
          <a:p>
            <a:pPr>
              <a:buFont typeface="Wingdings" pitchFamily="2" charset="2"/>
              <a:buChar char="Ø"/>
            </a:pPr>
            <a:r>
              <a:rPr lang="en-US" dirty="0" smtClean="0">
                <a:solidFill>
                  <a:schemeClr val="bg1"/>
                </a:solidFill>
              </a:rPr>
              <a:t>The modern wind power industry began in 1979 with the serial production of wind turbines by Danish manufacturers </a:t>
            </a:r>
            <a:r>
              <a:rPr lang="en-US" dirty="0" err="1" smtClean="0">
                <a:solidFill>
                  <a:schemeClr val="bg1"/>
                </a:solidFill>
              </a:rPr>
              <a:t>Kuriant</a:t>
            </a:r>
            <a:r>
              <a:rPr lang="en-US" dirty="0" smtClean="0">
                <a:solidFill>
                  <a:schemeClr val="bg1"/>
                </a:solidFill>
              </a:rPr>
              <a:t>, </a:t>
            </a:r>
            <a:r>
              <a:rPr lang="en-US" dirty="0" err="1" smtClean="0">
                <a:solidFill>
                  <a:schemeClr val="bg1"/>
                </a:solidFill>
              </a:rPr>
              <a:t>Vestas</a:t>
            </a:r>
            <a:r>
              <a:rPr lang="en-US" dirty="0" smtClean="0">
                <a:solidFill>
                  <a:schemeClr val="bg1"/>
                </a:solidFill>
              </a:rPr>
              <a:t>, </a:t>
            </a:r>
            <a:r>
              <a:rPr lang="en-US" dirty="0" err="1" smtClean="0">
                <a:solidFill>
                  <a:schemeClr val="bg1"/>
                </a:solidFill>
              </a:rPr>
              <a:t>Nordtank</a:t>
            </a:r>
            <a:r>
              <a:rPr lang="en-US" dirty="0" smtClean="0">
                <a:solidFill>
                  <a:schemeClr val="bg1"/>
                </a:solidFill>
              </a:rPr>
              <a:t>, and Bonus. These early turbines were small by today's standards, with capacities of 20–30 kW each. Since then, they have increased greatly in size, with the </a:t>
            </a:r>
            <a:r>
              <a:rPr lang="en-US" dirty="0" err="1" smtClean="0">
                <a:solidFill>
                  <a:schemeClr val="bg1"/>
                </a:solidFill>
              </a:rPr>
              <a:t>Enercon</a:t>
            </a:r>
            <a:r>
              <a:rPr lang="en-US" dirty="0" smtClean="0">
                <a:solidFill>
                  <a:schemeClr val="bg1"/>
                </a:solidFill>
              </a:rPr>
              <a:t> E-126 capable of delivering up to 7 MW, while wind turbine production has expanded to many countries</a:t>
            </a:r>
            <a:endParaRPr lang="en-US"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9" descr="C:\Documents and Settings\Administrator\Local Settings\Temporary Internet Files\Content.IE5\LS5DYDE7\MP900437387[1].jpg"/>
          <p:cNvPicPr>
            <a:picLocks noChangeAspect="1" noChangeArrowheads="1"/>
          </p:cNvPicPr>
          <p:nvPr/>
        </p:nvPicPr>
        <p:blipFill>
          <a:blip r:embed="rId2" cstate="print"/>
          <a:srcRect/>
          <a:stretch>
            <a:fillRect/>
          </a:stretch>
        </p:blipFill>
        <p:spPr bwMode="auto">
          <a:xfrm flipH="1">
            <a:off x="6629400" y="0"/>
            <a:ext cx="2514600" cy="6858000"/>
          </a:xfrm>
          <a:prstGeom prst="rect">
            <a:avLst/>
          </a:prstGeom>
          <a:noFill/>
        </p:spPr>
      </p:pic>
      <p:pic>
        <p:nvPicPr>
          <p:cNvPr id="15" name="Picture 9" descr="C:\Documents and Settings\Administrator\Local Settings\Temporary Internet Files\Content.IE5\LS5DYDE7\MP900437387[1].jpg"/>
          <p:cNvPicPr>
            <a:picLocks noChangeAspect="1" noChangeArrowheads="1"/>
          </p:cNvPicPr>
          <p:nvPr/>
        </p:nvPicPr>
        <p:blipFill>
          <a:blip r:embed="rId2" cstate="print"/>
          <a:srcRect/>
          <a:stretch>
            <a:fillRect/>
          </a:stretch>
        </p:blipFill>
        <p:spPr bwMode="auto">
          <a:xfrm>
            <a:off x="4343400" y="0"/>
            <a:ext cx="2286000" cy="6858000"/>
          </a:xfrm>
          <a:prstGeom prst="rect">
            <a:avLst/>
          </a:prstGeom>
          <a:noFill/>
        </p:spPr>
      </p:pic>
      <p:pic>
        <p:nvPicPr>
          <p:cNvPr id="14" name="Picture 9" descr="C:\Documents and Settings\Administrator\Local Settings\Temporary Internet Files\Content.IE5\LS5DYDE7\MP900437387[1].jpg"/>
          <p:cNvPicPr>
            <a:picLocks noChangeAspect="1" noChangeArrowheads="1"/>
          </p:cNvPicPr>
          <p:nvPr/>
        </p:nvPicPr>
        <p:blipFill>
          <a:blip r:embed="rId2" cstate="print"/>
          <a:srcRect/>
          <a:stretch>
            <a:fillRect/>
          </a:stretch>
        </p:blipFill>
        <p:spPr bwMode="auto">
          <a:xfrm flipH="1">
            <a:off x="1981200" y="0"/>
            <a:ext cx="2362200" cy="6858000"/>
          </a:xfrm>
          <a:prstGeom prst="rect">
            <a:avLst/>
          </a:prstGeom>
          <a:noFill/>
        </p:spPr>
      </p:pic>
      <p:pic>
        <p:nvPicPr>
          <p:cNvPr id="13" name="Picture 9" descr="C:\Documents and Settings\Administrator\Local Settings\Temporary Internet Files\Content.IE5\LS5DYDE7\MP900437387[1].jpg"/>
          <p:cNvPicPr>
            <a:picLocks noChangeAspect="1" noChangeArrowheads="1"/>
          </p:cNvPicPr>
          <p:nvPr/>
        </p:nvPicPr>
        <p:blipFill>
          <a:blip r:embed="rId2" cstate="print"/>
          <a:srcRect/>
          <a:stretch>
            <a:fillRect/>
          </a:stretch>
        </p:blipFill>
        <p:spPr bwMode="auto">
          <a:xfrm>
            <a:off x="0" y="0"/>
            <a:ext cx="1981200" cy="6858000"/>
          </a:xfrm>
          <a:prstGeom prst="rect">
            <a:avLst/>
          </a:prstGeom>
          <a:noFill/>
        </p:spPr>
      </p:pic>
      <p:sp>
        <p:nvSpPr>
          <p:cNvPr id="4" name="TextBox 3"/>
          <p:cNvSpPr txBox="1"/>
          <p:nvPr/>
        </p:nvSpPr>
        <p:spPr>
          <a:xfrm>
            <a:off x="1371600" y="76200"/>
            <a:ext cx="6477000" cy="1246495"/>
          </a:xfrm>
          <a:prstGeom prst="rect">
            <a:avLst/>
          </a:prstGeom>
          <a:noFill/>
        </p:spPr>
        <p:txBody>
          <a:bodyPr wrap="square" rtlCol="0">
            <a:spAutoFit/>
          </a:bodyPr>
          <a:lstStyle/>
          <a:p>
            <a:pPr algn="ctr"/>
            <a:r>
              <a:rPr lang="en-US" sz="4500" b="1" dirty="0" smtClean="0">
                <a:solidFill>
                  <a:srgbClr val="FF0000"/>
                </a:solidFill>
                <a:latin typeface="Bradley Hand ITC" pitchFamily="66" charset="0"/>
              </a:rPr>
              <a:t>Electricity </a:t>
            </a:r>
            <a:r>
              <a:rPr lang="en-US" sz="4500" b="1" dirty="0" smtClean="0">
                <a:solidFill>
                  <a:srgbClr val="FF0000"/>
                </a:solidFill>
                <a:latin typeface="Bradley Hand ITC" pitchFamily="66" charset="0"/>
              </a:rPr>
              <a:t>Generation:</a:t>
            </a:r>
          </a:p>
          <a:p>
            <a:pPr algn="ctr"/>
            <a:r>
              <a:rPr lang="en-US" sz="3000" b="1" dirty="0" smtClean="0">
                <a:solidFill>
                  <a:srgbClr val="FF0000"/>
                </a:solidFill>
                <a:latin typeface="Bradley Hand ITC" pitchFamily="66" charset="0"/>
              </a:rPr>
              <a:t>Capacity Factor</a:t>
            </a:r>
            <a:endParaRPr lang="en-US" sz="3000" b="1" dirty="0">
              <a:solidFill>
                <a:srgbClr val="FF0000"/>
              </a:solidFill>
              <a:latin typeface="Bradley Hand ITC" pitchFamily="66" charset="0"/>
            </a:endParaRPr>
          </a:p>
        </p:txBody>
      </p:sp>
      <p:sp>
        <p:nvSpPr>
          <p:cNvPr id="17" name="TextBox 16"/>
          <p:cNvSpPr txBox="1"/>
          <p:nvPr/>
        </p:nvSpPr>
        <p:spPr>
          <a:xfrm>
            <a:off x="1066800" y="1295400"/>
            <a:ext cx="7391400" cy="5355312"/>
          </a:xfrm>
          <a:prstGeom prst="rect">
            <a:avLst/>
          </a:prstGeom>
          <a:noFill/>
        </p:spPr>
        <p:txBody>
          <a:bodyPr wrap="square" rtlCol="0">
            <a:spAutoFit/>
          </a:bodyPr>
          <a:lstStyle/>
          <a:p>
            <a:pPr algn="ctr">
              <a:buFont typeface="Wingdings" pitchFamily="2" charset="2"/>
              <a:buChar char="Ø"/>
            </a:pPr>
            <a:r>
              <a:rPr lang="en-US" dirty="0" smtClean="0">
                <a:solidFill>
                  <a:srgbClr val="FF0000"/>
                </a:solidFill>
              </a:rPr>
              <a:t>Since wind speed is not constant, a wind farm's annual energy production is never as much as the sum of the generator nameplate ratings multiplied by the total hours in a year.</a:t>
            </a:r>
          </a:p>
          <a:p>
            <a:pPr algn="ctr">
              <a:buFont typeface="Wingdings" pitchFamily="2" charset="2"/>
              <a:buChar char="Ø"/>
            </a:pPr>
            <a:r>
              <a:rPr lang="en-US" dirty="0" smtClean="0">
                <a:solidFill>
                  <a:srgbClr val="FF0000"/>
                </a:solidFill>
              </a:rPr>
              <a:t>The ratio of actual productivity in a year to this theoretical maximum is called the capacity factor. Typical capacity factors are 20–40%, with values at the upper end of the range in particularly favorable sites. For example, a 1 MW turbine with a capacity factor of 35% will not produce 8,760 </a:t>
            </a:r>
            <a:r>
              <a:rPr lang="en-US" dirty="0" err="1" smtClean="0">
                <a:solidFill>
                  <a:srgbClr val="FF0000"/>
                </a:solidFill>
              </a:rPr>
              <a:t>MW·h</a:t>
            </a:r>
            <a:r>
              <a:rPr lang="en-US" dirty="0" smtClean="0">
                <a:solidFill>
                  <a:srgbClr val="FF0000"/>
                </a:solidFill>
              </a:rPr>
              <a:t> in a year (1 × 24 × 365), but only 1 × 0.35 × 24 × 365 = 3,066 </a:t>
            </a:r>
            <a:r>
              <a:rPr lang="en-US" dirty="0" err="1" smtClean="0">
                <a:solidFill>
                  <a:srgbClr val="FF0000"/>
                </a:solidFill>
              </a:rPr>
              <a:t>MW·h</a:t>
            </a:r>
            <a:r>
              <a:rPr lang="en-US" dirty="0" smtClean="0">
                <a:solidFill>
                  <a:srgbClr val="FF0000"/>
                </a:solidFill>
              </a:rPr>
              <a:t>, averaging to 0.35 MW. Online data is available for some locations and the capacity factor can be calculated from the yearly output.</a:t>
            </a:r>
          </a:p>
          <a:p>
            <a:pPr algn="ctr">
              <a:buFont typeface="Wingdings" pitchFamily="2" charset="2"/>
              <a:buChar char="Ø"/>
            </a:pPr>
            <a:r>
              <a:rPr lang="en-US" dirty="0" smtClean="0">
                <a:solidFill>
                  <a:srgbClr val="FF0000"/>
                </a:solidFill>
              </a:rPr>
              <a:t>Unlike fueled generating plants, the capacity factor is limited by the inherent properties of wind. Capacity factors of other types of power plant are based mostly on fuel cost, with a small amount of downtime for maintenance. Nuclear plants have low incremental fuel cost, and so are run at full output and achieve a 90% capacity factor. Plants with higher fuel cost are throttled back to follow load. Gas turbine plants using natural gas as fuel </a:t>
            </a:r>
            <a:r>
              <a:rPr lang="en-US" b="1" dirty="0" smtClean="0"/>
              <a:t>may be very expensive to operate and may be run only to meet peak power demand. A gas turbine plant may have an annual capacity factor of 5–25</a:t>
            </a:r>
            <a:r>
              <a:rPr lang="en-US" b="1" dirty="0" smtClean="0">
                <a:solidFill>
                  <a:schemeClr val="bg1"/>
                </a:solidFill>
              </a:rPr>
              <a:t>% </a:t>
            </a:r>
            <a:r>
              <a:rPr lang="en-US" b="1" dirty="0" smtClean="0"/>
              <a:t>due to relatively high energy production cost</a:t>
            </a:r>
            <a:endParaRPr lang="en-US" b="1"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TotalTime>
  <Words>804</Words>
  <Application>Microsoft Office PowerPoint</Application>
  <PresentationFormat>On-screen Show (4:3)</PresentationFormat>
  <Paragraphs>32</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Wind Power</vt:lpstr>
      <vt:lpstr>Slide 2</vt:lpstr>
      <vt:lpstr>Slide 3</vt:lpstr>
      <vt:lpstr>Slide 4</vt:lpstr>
      <vt:lpstr>Slide 5</vt:lpstr>
      <vt:lpstr>Slide 6</vt:lpstr>
    </vt:vector>
  </TitlesOfParts>
  <Company>Gaston County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 Power</dc:title>
  <dc:creator>GCS</dc:creator>
  <cp:lastModifiedBy>GCS</cp:lastModifiedBy>
  <cp:revision>15</cp:revision>
  <dcterms:created xsi:type="dcterms:W3CDTF">2010-12-16T17:06:31Z</dcterms:created>
  <dcterms:modified xsi:type="dcterms:W3CDTF">2011-01-05T13:26:36Z</dcterms:modified>
</cp:coreProperties>
</file>